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14" r:id="rId3"/>
    <p:sldId id="257" r:id="rId4"/>
    <p:sldId id="315" r:id="rId5"/>
    <p:sldId id="258" r:id="rId6"/>
    <p:sldId id="280" r:id="rId7"/>
    <p:sldId id="288" r:id="rId8"/>
    <p:sldId id="289" r:id="rId9"/>
    <p:sldId id="291" r:id="rId10"/>
    <p:sldId id="268" r:id="rId11"/>
    <p:sldId id="269" r:id="rId12"/>
    <p:sldId id="303" r:id="rId13"/>
    <p:sldId id="313" r:id="rId14"/>
    <p:sldId id="307" r:id="rId15"/>
    <p:sldId id="304" r:id="rId16"/>
    <p:sldId id="316" r:id="rId17"/>
    <p:sldId id="317" r:id="rId18"/>
    <p:sldId id="318" r:id="rId19"/>
    <p:sldId id="312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0-21T18:23:35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2709">
    <iact:property name="dataType"/>
    <iact:actionData xml:id="d0">
      <inkml:trace xmlns:inkml="http://www.w3.org/2003/InkML" xml:id="stk0" contextRef="#ctx0" brushRef="#br0">24339 11889 0,'-35'0'828,"1"0"-805,-1 0-16,0 0 6,-34 0-3,-1 0-4,1 0 8,-1 0-3,0 0-1,1 0 0,-1 0-4,1 0 5,-1 0-2,1 0 1,-1 0 0,1 0 4,-1 0-5,1 0 1,-1 0 2,35 0-6,-34 0 8,-1 0-4,1 0 0,-1 0-4,1 0 8,-1 0 6,35 0 1,1 0 1,-1 0-8,0 0 53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0-21T18:23:35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4655">
    <iact:property name="dataType"/>
    <iact:actionData xml:id="d0">
      <inkml:trace xmlns:inkml="http://www.w3.org/2003/InkML" xml:id="stk0" contextRef="#ctx0" brushRef="#br0">21871 12237 0</inkml:trace>
    </iact:actionData>
  </iact:action>
  <iact:action type="add" startTime="15734">
    <iact:property name="dataType"/>
    <iact:actionData xml:id="d1">
      <inkml:trace xmlns:inkml="http://www.w3.org/2003/InkML" xml:id="stk1" contextRef="#ctx0" brushRef="#br0">27469 9595 0,'-35'0'242,"0"0"-228,-69 0-7,-1 0 6,1 0-2,0 0-6,0 0 9,-1-35-8,36 35 4,-1-35 8,35 35-11,-34 0 2,69-34-2,-35-1 3,0 35 24,70 0 67,0 0-85,0 0-6,34 0 7,1 0-13,-1 0 6,-34 0 0,0 0 1,34 0-2,-34 0 1,0 0 11,-70 0 133,0 0-137,1 0-6,-1 0-2,0 0 14,0 0 7,0 0-1,35 35 41,35-35-60,35 34 11,-1-34-7,1 0-4,-35 35-5,34 0 10,1 0 0,-1-35 1,-104 0 144,1 0-143,-1 0 6,0 0-2,0 0-10,70 0 146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28E1-97A2-BEC7-3A8A-FF2083913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44FD0-DEB9-5C13-D16A-3B5E5EF87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25DA1-10B3-746F-F918-4901195F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1CD3-9424-4CD8-37D1-6ED1E4D7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A072-9DF7-5A5D-A811-7D57A8CF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C60A-A7BF-E2A0-EA68-DAF74E7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4CB80-91E8-4D15-3E6D-8FD3BB0F3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4843-54B2-60A5-6FE8-94C303F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6A3A-B07A-70FA-0617-31089128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227A-40F6-24D2-30C8-F6AD633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E29DF-FFCF-67BD-854B-4DC230E9A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1840D-7DA5-5851-41EB-D12C72D31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435BF-7122-600D-85CD-F0CC486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77CB-5903-73D1-D8D0-A1319CC8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8590-4759-6D18-91B4-16B38D0B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3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EEE4-7248-16CD-D833-E744C4A4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4430-D1B1-C0CB-862D-95932438D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7D32-FFC2-1CA1-5C9D-A43E8B31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1AAC-2CBF-0319-72D6-2CF5C00C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256BE-12B8-3FA9-4F51-24C6130B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FAE7-C600-A57C-24F6-2CA3F93E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4D20D-C5C3-771A-EF82-64863B3E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E3DE5-4930-F5AF-2397-2520B8A6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4943-FCC9-1CD8-6869-5729A16E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D759-A36E-B0C7-41C9-DDD62548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F272-159B-FDDB-0C62-E171B503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A936-774D-4852-97DC-A6957D040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C763E-19A8-BFDD-2316-D550CB807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EF0B-83B2-215D-5D6D-3903E950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D69F-6C77-E34E-CF7C-BD620E74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0C615-916F-1974-F921-74D5860A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3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7290-0636-05A6-803F-460614AF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FFB04-8387-0357-5130-2D1540CA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48C9D-35CF-BC81-E561-16C1EC5DE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10B71-056D-69AE-6450-9D4FC8D35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65E57-32BB-9A98-ECC8-A0C6844A1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A8CA2-21C3-44F9-5447-26DAE761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CBF90-ECE6-AD90-80A0-28BF7603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3389E-B00A-CD89-81E5-F9DA9252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2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6A4D-FE9C-7151-39B0-018DFBE8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3F50E-67D5-FB9E-DC17-DDDE01C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22F1A-206D-2546-F5CC-55268C8A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458E1-C159-2941-FCA8-4DB37B61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17ED5-39A4-8F93-5E39-D6D0B836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7AA84-79DB-3A32-91E5-1BAD9FDA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2C6E4-C25C-B3DA-D1EA-0BCC116B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85F5-9648-1D0C-D3FA-70B8E3FC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541B-041A-7D79-9AC1-7166C62DF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AA200-65E2-2F8E-9B35-727DFFE35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BF25F-770A-0CED-75E2-7AD71A3E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F8380-6801-BCC8-099F-F0A275F0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D9F57-5718-30C6-66D4-9D601C18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0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0F87-64AF-4D0C-45B8-C1583D51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A5535-D8D4-4FB1-6471-D54B936F3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A4EDC-03E6-E501-DC43-BBBEAF54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24F70-C4CB-66EB-089F-B68FBBD1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9B9BF-FFF2-BA7D-8FFF-1C1D08C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1F4E1-5959-BAD6-D7D6-D5E42F6F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8313D-C7DA-3338-0171-1655CC26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D5AF-7AE9-EDDB-0D4A-A876FCFF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6B85-8637-F9B9-927D-82750B646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A99E-6087-78B6-B76C-57E3D7632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1C85-0AC4-ED25-A2D3-E53B19B3E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0.wdp"/><Relationship Id="rId7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0.wdp"/><Relationship Id="rId7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12.wdp"/><Relationship Id="rId7" Type="http://schemas.openxmlformats.org/officeDocument/2006/relationships/image" Target="../media/image7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50.png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microsoft.com/office/2007/relationships/hdphoto" Target="../media/hdphoto2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4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11/relationships/inkAction" Target="../ink/inkAction1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9.png"/><Relationship Id="rId5" Type="http://schemas.microsoft.com/office/2011/relationships/inkAction" Target="../ink/inkAction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055D-1EED-4613-8119-047ED4FA4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Moment</a:t>
            </a:r>
            <a:br>
              <a:rPr lang="en-US" dirty="0"/>
            </a:br>
            <a:r>
              <a:rPr lang="en-US" dirty="0"/>
              <a:t>in 2d and 3d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EAF96-79D1-4EDD-AEF8-C86509C53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Lecturer 2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9BB0FE5-C7FE-44A1-993B-B15EA594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94" y="-290287"/>
            <a:ext cx="3087778" cy="437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07ECB-A77E-231C-08C0-15DB907E3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2" y="130125"/>
            <a:ext cx="3087778" cy="437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9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CFCD-E0B8-4EEA-B31E-E75AA09E3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362126"/>
            <a:ext cx="12192000" cy="6858000"/>
          </a:xfrm>
        </p:spPr>
        <p:txBody>
          <a:bodyPr/>
          <a:lstStyle/>
          <a:p>
            <a:r>
              <a:rPr lang="en-US" b="1" i="1" u="sng" dirty="0"/>
              <a:t>Moment a bout point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2BF09-DA59-45F8-95CD-DB28633AC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350" y="1571625"/>
            <a:ext cx="5200650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A63A7-4A2A-4C76-BA99-6D71171D9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66874"/>
            <a:ext cx="5762625" cy="32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8"/>
    </mc:Choice>
    <mc:Fallback xmlns="">
      <p:transition spd="slow" advTm="618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2FC5-9A54-4E71-8976-D00F6A1B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Ex2: Determine the moment produced by the force </a:t>
            </a:r>
            <a:r>
              <a:rPr lang="en-US" b="1" dirty="0"/>
              <a:t>F </a:t>
            </a:r>
            <a:r>
              <a:rPr lang="en-US" dirty="0"/>
              <a:t>in shown Fig.</a:t>
            </a:r>
            <a:r>
              <a:rPr lang="en-US" i="1" dirty="0"/>
              <a:t> </a:t>
            </a:r>
            <a:r>
              <a:rPr lang="en-US" dirty="0"/>
              <a:t>about point </a:t>
            </a:r>
            <a:r>
              <a:rPr lang="en-US" i="1" dirty="0"/>
              <a:t>O</a:t>
            </a:r>
            <a:r>
              <a:rPr lang="en-US" dirty="0"/>
              <a:t>. Express the result as a Cartesian vector.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C8E5F-4D16-4185-A957-B961F40F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975" y="479425"/>
            <a:ext cx="40100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22"/>
    </mc:Choice>
    <mc:Fallback xmlns="">
      <p:transition spd="slow" advTm="739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2FC5-9A54-4E71-8976-D00F6A1B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13898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Ex2: Determine the moment produced by the force </a:t>
            </a:r>
            <a:r>
              <a:rPr lang="en-US" b="1" dirty="0"/>
              <a:t>F </a:t>
            </a:r>
            <a:r>
              <a:rPr lang="en-US" dirty="0"/>
              <a:t>in shown Fig.</a:t>
            </a:r>
            <a:r>
              <a:rPr lang="en-US" i="1" dirty="0"/>
              <a:t> </a:t>
            </a:r>
            <a:r>
              <a:rPr lang="en-US" dirty="0"/>
              <a:t>about point </a:t>
            </a:r>
            <a:r>
              <a:rPr lang="en-US" i="1" dirty="0"/>
              <a:t>O</a:t>
            </a:r>
            <a:r>
              <a:rPr lang="en-US" dirty="0"/>
              <a:t>. Express the result as a Cartesian vector.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C8E5F-4D16-4185-A957-B961F40F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975" y="479425"/>
            <a:ext cx="4010025" cy="44767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355216-5662-4B3F-9266-E9656357BA65}"/>
              </a:ext>
            </a:extLst>
          </p:cNvPr>
          <p:cNvCxnSpPr>
            <a:cxnSpLocks/>
          </p:cNvCxnSpPr>
          <p:nvPr/>
        </p:nvCxnSpPr>
        <p:spPr>
          <a:xfrm flipV="1">
            <a:off x="9847385" y="2152357"/>
            <a:ext cx="0" cy="127664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w="lg" len="lg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3FCDBF-4F74-412E-8E21-D33544DB58D0}"/>
              </a:ext>
            </a:extLst>
          </p:cNvPr>
          <p:cNvSpPr txBox="1"/>
          <p:nvPr/>
        </p:nvSpPr>
        <p:spPr>
          <a:xfrm>
            <a:off x="8395960" y="2152357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(0,0,12)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8C348-EB71-424B-80DD-19FFE8A983DE}"/>
              </a:ext>
            </a:extLst>
          </p:cNvPr>
          <p:cNvSpPr txBox="1"/>
          <p:nvPr/>
        </p:nvSpPr>
        <p:spPr>
          <a:xfrm>
            <a:off x="8395959" y="2984753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(0,0,0)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9797AD-6269-4CDD-8FFA-EF17370560E3}"/>
                  </a:ext>
                </a:extLst>
              </p:cNvPr>
              <p:cNvSpPr txBox="1"/>
              <p:nvPr/>
            </p:nvSpPr>
            <p:spPr>
              <a:xfrm>
                <a:off x="406400" y="1030514"/>
                <a:ext cx="1539139" cy="453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9797AD-6269-4CDD-8FFA-EF173705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030514"/>
                <a:ext cx="1539139" cy="4538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706120-730A-45E9-9EE7-496C38917615}"/>
                  </a:ext>
                </a:extLst>
              </p:cNvPr>
              <p:cNvSpPr txBox="1"/>
              <p:nvPr/>
            </p:nvSpPr>
            <p:spPr>
              <a:xfrm>
                <a:off x="0" y="1257435"/>
                <a:ext cx="7427995" cy="1626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                         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588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376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376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706120-730A-45E9-9EE7-496C3891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7435"/>
                <a:ext cx="7427995" cy="1626984"/>
              </a:xfrm>
              <a:prstGeom prst="rect">
                <a:avLst/>
              </a:prstGeom>
              <a:blipFill>
                <a:blip r:embed="rId7"/>
                <a:stretch>
                  <a:fillRect r="-6891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94308D-DC9E-4F16-BAD1-AB4B42FE31CF}"/>
              </a:ext>
            </a:extLst>
          </p:cNvPr>
          <p:cNvSpPr txBox="1"/>
          <p:nvPr/>
        </p:nvSpPr>
        <p:spPr>
          <a:xfrm>
            <a:off x="9461274" y="4548056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4,12,0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17688-D540-4E99-A09A-F507B71F6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59527"/>
            <a:ext cx="4548641" cy="1519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369EF1-602D-44CA-9EBB-9BB2F8E03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0143" y="3082277"/>
            <a:ext cx="28289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3"/>
    </mc:Choice>
    <mc:Fallback xmlns="">
      <p:transition spd="slow" advTm="2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2FC5-9A54-4E71-8976-D00F6A1B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13898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Ex2: Determine the moment produced by the force </a:t>
            </a:r>
            <a:r>
              <a:rPr lang="en-US" b="1" dirty="0"/>
              <a:t>F </a:t>
            </a:r>
            <a:r>
              <a:rPr lang="en-US" dirty="0"/>
              <a:t>in shown Fig.</a:t>
            </a:r>
            <a:r>
              <a:rPr lang="en-US" i="1" dirty="0"/>
              <a:t> </a:t>
            </a:r>
            <a:r>
              <a:rPr lang="en-US" dirty="0"/>
              <a:t>about point </a:t>
            </a:r>
            <a:r>
              <a:rPr lang="en-US" i="1" dirty="0"/>
              <a:t>O</a:t>
            </a:r>
            <a:r>
              <a:rPr lang="en-US" dirty="0"/>
              <a:t>. Express the result as a Cartesian vector.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C8E5F-4D16-4185-A957-B961F40F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975" y="479425"/>
            <a:ext cx="4010025" cy="44767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355216-5662-4B3F-9266-E9656357BA65}"/>
              </a:ext>
            </a:extLst>
          </p:cNvPr>
          <p:cNvCxnSpPr>
            <a:cxnSpLocks/>
          </p:cNvCxnSpPr>
          <p:nvPr/>
        </p:nvCxnSpPr>
        <p:spPr>
          <a:xfrm flipV="1">
            <a:off x="9847385" y="2152357"/>
            <a:ext cx="0" cy="127664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headEnd w="lg" len="lg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3FCDBF-4F74-412E-8E21-D33544DB58D0}"/>
              </a:ext>
            </a:extLst>
          </p:cNvPr>
          <p:cNvSpPr txBox="1"/>
          <p:nvPr/>
        </p:nvSpPr>
        <p:spPr>
          <a:xfrm>
            <a:off x="8395960" y="2152357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(0,0,12)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8C348-EB71-424B-80DD-19FFE8A983DE}"/>
              </a:ext>
            </a:extLst>
          </p:cNvPr>
          <p:cNvSpPr txBox="1"/>
          <p:nvPr/>
        </p:nvSpPr>
        <p:spPr>
          <a:xfrm>
            <a:off x="8395959" y="2984753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(0,0,0)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9797AD-6269-4CDD-8FFA-EF17370560E3}"/>
                  </a:ext>
                </a:extLst>
              </p:cNvPr>
              <p:cNvSpPr txBox="1"/>
              <p:nvPr/>
            </p:nvSpPr>
            <p:spPr>
              <a:xfrm>
                <a:off x="406400" y="1030514"/>
                <a:ext cx="1539139" cy="453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9797AD-6269-4CDD-8FFA-EF173705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030514"/>
                <a:ext cx="1539139" cy="4538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706120-730A-45E9-9EE7-496C38917615}"/>
                  </a:ext>
                </a:extLst>
              </p:cNvPr>
              <p:cNvSpPr txBox="1"/>
              <p:nvPr/>
            </p:nvSpPr>
            <p:spPr>
              <a:xfrm>
                <a:off x="0" y="1257435"/>
                <a:ext cx="7427995" cy="1626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                         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588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376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376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706120-730A-45E9-9EE7-496C3891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7435"/>
                <a:ext cx="7427995" cy="1626984"/>
              </a:xfrm>
              <a:prstGeom prst="rect">
                <a:avLst/>
              </a:prstGeom>
              <a:blipFill>
                <a:blip r:embed="rId7"/>
                <a:stretch>
                  <a:fillRect r="-6891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94308D-DC9E-4F16-BAD1-AB4B42FE31CF}"/>
              </a:ext>
            </a:extLst>
          </p:cNvPr>
          <p:cNvSpPr txBox="1"/>
          <p:nvPr/>
        </p:nvSpPr>
        <p:spPr>
          <a:xfrm>
            <a:off x="9461274" y="4548056"/>
            <a:ext cx="145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4,12,0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747E3-B6C3-4650-B130-78F2E4703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650" y="3243777"/>
            <a:ext cx="7686675" cy="34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3"/>
    </mc:Choice>
    <mc:Fallback xmlns="">
      <p:transition spd="slow" advTm="2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A4D2-835A-4220-875F-C8553D6C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17640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Ex3 : Two forces act on the rod shown in Fig. Determine the resultant moment they create about the flange 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Express the result as a Cartesian vector.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vectors are directed from point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force as shown in Fig. These vectors are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AA62C-F9FD-4B79-9C74-E779513F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425" y="1370368"/>
            <a:ext cx="4981575" cy="37052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07C268-52D3-448E-B488-6FA3BF4D1850}"/>
              </a:ext>
            </a:extLst>
          </p:cNvPr>
          <p:cNvCxnSpPr>
            <a:cxnSpLocks/>
          </p:cNvCxnSpPr>
          <p:nvPr/>
        </p:nvCxnSpPr>
        <p:spPr>
          <a:xfrm>
            <a:off x="8476343" y="3116235"/>
            <a:ext cx="1216275" cy="0"/>
          </a:xfrm>
          <a:prstGeom prst="straightConnector1">
            <a:avLst/>
          </a:prstGeom>
          <a:ln w="57150">
            <a:solidFill>
              <a:srgbClr val="002060"/>
            </a:solidFill>
            <a:headEnd w="lg" len="lg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B4613F-EA4E-4A02-8FCB-5E3426C4DC3D}"/>
              </a:ext>
            </a:extLst>
          </p:cNvPr>
          <p:cNvCxnSpPr>
            <a:cxnSpLocks/>
          </p:cNvCxnSpPr>
          <p:nvPr/>
        </p:nvCxnSpPr>
        <p:spPr>
          <a:xfrm>
            <a:off x="8459429" y="3234604"/>
            <a:ext cx="807735" cy="895351"/>
          </a:xfrm>
          <a:prstGeom prst="straightConnector1">
            <a:avLst/>
          </a:prstGeom>
          <a:ln w="57150">
            <a:solidFill>
              <a:srgbClr val="002060"/>
            </a:solidFill>
            <a:headEnd w="lg" len="lg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DD4AD-FD4E-4BDF-BD31-9466B8F6A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4" y="1214688"/>
            <a:ext cx="1323975" cy="485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66CAB-C0F0-4C0E-81AA-63814FB7B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63" y="1370368"/>
            <a:ext cx="2362200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736D7-EFEA-4316-A412-7F3FCC053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14" y="1801707"/>
            <a:ext cx="3305175" cy="4000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798063-B463-443F-842B-703DDA858E68}"/>
              </a:ext>
            </a:extLst>
          </p:cNvPr>
          <p:cNvSpPr/>
          <p:nvPr/>
        </p:nvSpPr>
        <p:spPr>
          <a:xfrm>
            <a:off x="9226303" y="4141198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(4,5,-2)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DCCE1-FFD4-4E18-9225-2E487298719F}"/>
              </a:ext>
            </a:extLst>
          </p:cNvPr>
          <p:cNvSpPr/>
          <p:nvPr/>
        </p:nvSpPr>
        <p:spPr>
          <a:xfrm>
            <a:off x="10063541" y="2743804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(0,5,0)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527A68-9E73-4537-A173-47E5201D8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43" y="2288966"/>
            <a:ext cx="7171682" cy="45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"/>
    </mc:Choice>
    <mc:Fallback xmlns="">
      <p:transition spd="slow" advTm="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8EFF-3EB1-4CFE-850D-4DAC8910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LTStd-Heavy"/>
              </a:rPr>
              <a:t>Varignon’s</a:t>
            </a:r>
            <a:r>
              <a:rPr lang="en-US" dirty="0">
                <a:latin typeface="AvenirLTStd-Heavy"/>
              </a:rPr>
              <a:t>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40F25-9ECA-4EC2-847A-851F0356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231F20"/>
                </a:solidFill>
                <a:effectLst/>
                <a:latin typeface="TimesTen-Roman"/>
              </a:rPr>
              <a:t>It states that 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Ten-Italic"/>
              </a:rPr>
              <a:t>the moment of a force about a point is equal to the sum of the moments of the components of the force about the point</a:t>
            </a:r>
            <a:r>
              <a:rPr lang="en-US" sz="1800" b="1" dirty="0">
                <a:solidFill>
                  <a:srgbClr val="231F20"/>
                </a:solidFill>
                <a:effectLst/>
                <a:latin typeface="TimesTen-Roman"/>
              </a:rPr>
              <a:t>.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3F926-0EEA-84C6-1764-82458B20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9421" y="2900815"/>
            <a:ext cx="3627604" cy="31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7E65-FC4D-ACFA-9356-20092F91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3" y="34017"/>
            <a:ext cx="10967131" cy="1325563"/>
          </a:xfrm>
        </p:spPr>
        <p:txBody>
          <a:bodyPr/>
          <a:lstStyle/>
          <a:p>
            <a:r>
              <a:rPr lang="en-US" dirty="0">
                <a:latin typeface="AvenirLTStd-Heavy"/>
              </a:rPr>
              <a:t>Moment of a Force about a Specified Axis </a:t>
            </a:r>
            <a:r>
              <a:rPr lang="en-US" dirty="0" err="1">
                <a:latin typeface="AvenirLTStd-Heavy"/>
              </a:rPr>
              <a:t>x,y,z</a:t>
            </a:r>
            <a:r>
              <a:rPr lang="en-US" dirty="0">
                <a:latin typeface="AvenirLTStd-Heavy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BD30A-B400-D458-1B99-6575F5326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668" y="1253331"/>
                <a:ext cx="10515600" cy="4351338"/>
              </a:xfrm>
            </p:spPr>
            <p:txBody>
              <a:bodyPr/>
              <a:lstStyle/>
              <a:p>
                <a:r>
                  <a:rPr lang="en-US" b="0" i="0" dirty="0">
                    <a:effectLst/>
                    <a:latin typeface="AvenirLTStd-Heavy"/>
                  </a:rPr>
                  <a:t>Scalar Analysis.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latin typeface="AvenirLTStd-Heavy"/>
                  </a:rPr>
                  <a:t>the moment arm perpendicular distance from the axis to the line of action of the force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magnitude of the force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BD30A-B400-D458-1B99-6575F5326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668" y="1253331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78AE15-3779-DF35-9997-AB8B17F0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9" y="2773816"/>
            <a:ext cx="3609975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1E012-D460-E13E-D357-DA551672F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6916" y="2773816"/>
            <a:ext cx="4174421" cy="31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D152B-6762-8B30-E082-BB8D481EB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2939"/>
                <a:ext cx="10515600" cy="4351338"/>
              </a:xfrm>
            </p:spPr>
            <p:txBody>
              <a:bodyPr/>
              <a:lstStyle/>
              <a:p>
                <a:r>
                  <a:rPr lang="en-US" b="0" i="0" dirty="0">
                    <a:effectLst/>
                    <a:latin typeface="AvenirLTStd-Heavy"/>
                  </a:rPr>
                  <a:t>Vector Analysis</a:t>
                </a:r>
                <a:r>
                  <a:rPr lang="en-US" sz="1800" b="0" i="0" dirty="0">
                    <a:solidFill>
                      <a:srgbClr val="F47920"/>
                    </a:solidFill>
                    <a:effectLst/>
                    <a:latin typeface="AvenirLTStd-Heavy"/>
                  </a:rPr>
                  <a:t>.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To find the moment of force </a:t>
                </a:r>
                <a:r>
                  <a:rPr lang="en-US" sz="2400" b="1" i="0" dirty="0">
                    <a:solidFill>
                      <a:srgbClr val="231F20"/>
                    </a:solidFill>
                    <a:effectLst/>
                    <a:latin typeface="TimesTen-Bold"/>
                  </a:rPr>
                  <a:t>F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in Fig. about</a:t>
                </a:r>
                <a:r>
                  <a:rPr lang="en-US" sz="2400" dirty="0">
                    <a:solidFill>
                      <a:srgbClr val="231F20"/>
                    </a:solidFill>
                    <a:latin typeface="TimesTen-Roman"/>
                  </a:rPr>
                  <a:t>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y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axis using a vector analysis, we must first determine the moment of the force about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any point O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on 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y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axis by applying,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0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400" b="0" i="0" dirty="0">
                    <a:solidFill>
                      <a:srgbClr val="231F20"/>
                    </a:solidFill>
                    <a:effectLst/>
                    <a:latin typeface="Times-Roman"/>
                  </a:rPr>
                </a:b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The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-Italic"/>
                  </a:rPr>
                  <a:t>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along 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y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axis is 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projection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-Italic"/>
                  </a:rPr>
                  <a:t>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onto 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y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axis. It can be found using the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dot product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, so that</a:t>
                </a:r>
                <a:b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dirty="0" smtClean="0">
                        <a:solidFill>
                          <a:srgbClr val="231F2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general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D152B-6762-8B30-E082-BB8D481EB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939"/>
                <a:ext cx="10515600" cy="4351338"/>
              </a:xfrm>
              <a:blipFill>
                <a:blip r:embed="rId2"/>
                <a:stretch>
                  <a:fillRect l="-1043" t="-2384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51BA41-60D8-E420-2A72-EE4CFF5F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9" y="4001294"/>
            <a:ext cx="3947052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5664-5CFC-8B23-2853-AB8D2749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  <a:latin typeface="TimesTen-Roman"/>
              </a:rPr>
              <a:t>Determine the resultant moment of the three forces in Fig. about the </a:t>
            </a:r>
            <a:r>
              <a:rPr lang="en-US" sz="2400" b="0" i="1" dirty="0">
                <a:solidFill>
                  <a:srgbClr val="231F20"/>
                </a:solidFill>
                <a:effectLst/>
                <a:latin typeface="TimesTen-Italic"/>
              </a:rPr>
              <a:t>x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TimesTen-Roman"/>
              </a:rPr>
              <a:t>axis, the </a:t>
            </a:r>
            <a:r>
              <a:rPr lang="en-US" sz="2400" b="0" i="1" dirty="0">
                <a:solidFill>
                  <a:srgbClr val="231F20"/>
                </a:solidFill>
                <a:effectLst/>
                <a:latin typeface="TimesTen-Italic"/>
              </a:rPr>
              <a:t>y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TimesTen-Roman"/>
              </a:rPr>
              <a:t>axis, and the </a:t>
            </a:r>
            <a:r>
              <a:rPr lang="en-US" sz="2400" b="0" i="1" dirty="0">
                <a:solidFill>
                  <a:srgbClr val="231F20"/>
                </a:solidFill>
                <a:effectLst/>
                <a:latin typeface="TimesTen-Italic"/>
              </a:rPr>
              <a:t>z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TimesTen-Roman"/>
              </a:rPr>
              <a:t>axis.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CBD40-1479-4414-E486-BCFA9E7B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6130" y="394050"/>
            <a:ext cx="3730399" cy="4001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EC2D6-A24B-6C50-2169-5A9AE9F16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07" y="4305773"/>
            <a:ext cx="8976436" cy="22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E4BE-9DF6-42A7-809E-B2232674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2672"/>
            <a:ext cx="8534400" cy="1507067"/>
          </a:xfrm>
        </p:spPr>
        <p:txBody>
          <a:bodyPr/>
          <a:lstStyle/>
          <a:p>
            <a:r>
              <a:rPr lang="en-US" dirty="0"/>
              <a:t>Moment of a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CB1B1-1903-49DD-8A69-A72B26AD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1243" y="1322366"/>
            <a:ext cx="4981575" cy="37052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1AE579-982B-4557-B970-658F8ADDE491}"/>
              </a:ext>
            </a:extLst>
          </p:cNvPr>
          <p:cNvCxnSpPr>
            <a:cxnSpLocks/>
          </p:cNvCxnSpPr>
          <p:nvPr/>
        </p:nvCxnSpPr>
        <p:spPr>
          <a:xfrm flipH="1" flipV="1">
            <a:off x="6879771" y="2002972"/>
            <a:ext cx="385186" cy="1172007"/>
          </a:xfrm>
          <a:prstGeom prst="straightConnector1">
            <a:avLst/>
          </a:prstGeom>
          <a:ln w="57150">
            <a:solidFill>
              <a:srgbClr val="002060"/>
            </a:solidFill>
            <a:headEnd w="lg" len="lg"/>
            <a:tailEnd type="triangle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BD9A52-7FCC-47BE-BF10-EF44D1B64F2C}"/>
                  </a:ext>
                </a:extLst>
              </p:cNvPr>
              <p:cNvSpPr/>
              <p:nvPr/>
            </p:nvSpPr>
            <p:spPr>
              <a:xfrm>
                <a:off x="6157271" y="1543966"/>
                <a:ext cx="989245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BD9A52-7FCC-47BE-BF10-EF44D1B64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71" y="1543966"/>
                <a:ext cx="989245" cy="384144"/>
              </a:xfrm>
              <a:prstGeom prst="rect">
                <a:avLst/>
              </a:prstGeom>
              <a:blipFill>
                <a:blip r:embed="rId6"/>
                <a:stretch>
                  <a:fillRect r="-2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041C51-468D-4221-BCA7-60AFBAC884ED}"/>
                  </a:ext>
                </a:extLst>
              </p:cNvPr>
              <p:cNvSpPr/>
              <p:nvPr/>
            </p:nvSpPr>
            <p:spPr>
              <a:xfrm>
                <a:off x="903101" y="2612571"/>
                <a:ext cx="3668899" cy="2141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30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40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200" dirty="0"/>
                  <a:t>).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480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041C51-468D-4221-BCA7-60AFBAC88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01" y="2612571"/>
                <a:ext cx="3668899" cy="2141099"/>
              </a:xfrm>
              <a:prstGeom prst="rect">
                <a:avLst/>
              </a:prstGeom>
              <a:blipFill>
                <a:blip r:embed="rId7"/>
                <a:stretch>
                  <a:fillRect l="-4153" t="-2564" r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12944F-87ED-47EC-9349-290312440E52}"/>
                  </a:ext>
                </a:extLst>
              </p:cNvPr>
              <p:cNvSpPr/>
              <p:nvPr/>
            </p:nvSpPr>
            <p:spPr>
              <a:xfrm>
                <a:off x="564172" y="1407695"/>
                <a:ext cx="3186833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acc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12944F-87ED-47EC-9349-290312440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2" y="1407695"/>
                <a:ext cx="3186833" cy="851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40"/>
    </mc:Choice>
    <mc:Fallback xmlns="">
      <p:transition spd="slow" advTm="28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6A1B-3854-4982-9225-DC45512A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B021-92F8-3FC6-DFA1-4D55A43D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AvenirLTStd-Heavy"/>
              </a:rPr>
              <a:t>Moment of a Force—Scalar Formulation</a:t>
            </a:r>
            <a:r>
              <a:rPr lang="en-US" dirty="0">
                <a:latin typeface="AvenirLTStd-Heavy"/>
              </a:rPr>
              <a:t>.</a:t>
            </a:r>
          </a:p>
          <a:p>
            <a:r>
              <a:rPr lang="en-US" dirty="0">
                <a:latin typeface="AvenirLTStd-Heavy"/>
              </a:rPr>
              <a:t>Moment of a Force—Vector</a:t>
            </a:r>
            <a:r>
              <a:rPr lang="ar-EG" dirty="0">
                <a:latin typeface="AvenirLTStd-Heavy"/>
              </a:rPr>
              <a:t> </a:t>
            </a:r>
            <a:r>
              <a:rPr lang="en-US" dirty="0">
                <a:latin typeface="AvenirLTStd-Heavy"/>
              </a:rPr>
              <a:t>Formulation.</a:t>
            </a:r>
          </a:p>
          <a:p>
            <a:r>
              <a:rPr lang="en-US" dirty="0">
                <a:latin typeface="AvenirLTStd-Heavy"/>
              </a:rPr>
              <a:t>Moment of a Force about a Specified Axis.</a:t>
            </a:r>
          </a:p>
          <a:p>
            <a:r>
              <a:rPr lang="en-US" dirty="0">
                <a:latin typeface="AvenirLTStd-Heavy"/>
              </a:rPr>
              <a:t>Moment of a Couple.</a:t>
            </a:r>
          </a:p>
          <a:p>
            <a:r>
              <a:rPr lang="en-US" dirty="0">
                <a:latin typeface="AvenirLTStd-Heavy"/>
              </a:rPr>
              <a:t>Equivalent Couples</a:t>
            </a:r>
            <a:endParaRPr lang="en-US" sz="1100" dirty="0">
              <a:solidFill>
                <a:srgbClr val="F47920"/>
              </a:solidFill>
              <a:latin typeface="AvenirLTStd-Heavy"/>
            </a:endParaRPr>
          </a:p>
          <a:p>
            <a:r>
              <a:rPr lang="en-US" dirty="0">
                <a:latin typeface="AvenirLTStd-Heavy"/>
              </a:rPr>
              <a:t>Simplification of a Force and Couple System</a:t>
            </a:r>
          </a:p>
          <a:p>
            <a:r>
              <a:rPr lang="en-US" dirty="0"/>
              <a:t> </a:t>
            </a:r>
            <a:r>
              <a:rPr lang="en-US" dirty="0">
                <a:latin typeface="AvenirLTStd-Heavy"/>
              </a:rPr>
              <a:t>Reduction to a Wrench 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8235466-314A-7297-94D7-9137949B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0"/>
            <a:ext cx="2335326" cy="225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12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FEC0-AA8F-3D39-0E67-F62C5D50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venirLTStd-Heavy"/>
              </a:rPr>
              <a:t>Moment of a Couple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63E8E-EAE0-9670-C95E-6E3477021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" y="1253331"/>
                <a:ext cx="9760858" cy="4351338"/>
              </a:xfrm>
            </p:spPr>
            <p:txBody>
              <a:bodyPr/>
              <a:lstStyle/>
              <a:p>
                <a:r>
                  <a:rPr lang="en-US" b="0" i="0" dirty="0">
                    <a:effectLst/>
                    <a:latin typeface="AvenirLTStd-Heavy"/>
                  </a:rPr>
                  <a:t>Scalar </a:t>
                </a:r>
                <a:r>
                  <a:rPr lang="en-US" dirty="0">
                    <a:latin typeface="AvenirLTStd-Heavy"/>
                  </a:rPr>
                  <a:t>Formulation.</a:t>
                </a:r>
              </a:p>
              <a:p>
                <a:pPr lvl="1"/>
                <a:r>
                  <a:rPr lang="en-US" sz="20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A </a:t>
                </a:r>
                <a:r>
                  <a:rPr lang="en-US" sz="20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couple </a:t>
                </a:r>
                <a:r>
                  <a:rPr lang="en-US" sz="20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is defined as two parallel forces that have the same magnitude, but opposite directions, and are separated by a perpendicular distance </a:t>
                </a:r>
                <a:r>
                  <a:rPr lang="en-US" sz="20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d</a:t>
                </a:r>
                <a:r>
                  <a:rPr lang="en-US" sz="2000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AvenirLTStd-Heavy"/>
                  </a:rPr>
                  <a:t>Vector Formulation. </a:t>
                </a:r>
              </a:p>
              <a:p>
                <a:pPr lvl="1"/>
                <a:r>
                  <a:rPr lang="en-US" sz="2000" dirty="0">
                    <a:solidFill>
                      <a:srgbClr val="231F20"/>
                    </a:solidFill>
                    <a:latin typeface="TimesTen-Roman"/>
                  </a:rPr>
                  <a:t>The moment produced by a couple is called a couple moment. We can determine its value by finding the sum of the moments of both couple forces about any arbitrary point.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i="1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sz="200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br>
                  <a:rPr lang="en-US" sz="1600" dirty="0">
                    <a:solidFill>
                      <a:srgbClr val="231F20"/>
                    </a:solidFill>
                    <a:latin typeface="TimesTen-Roman"/>
                  </a:rPr>
                </a:br>
                <a:br>
                  <a:rPr lang="en-US" sz="1600" dirty="0">
                    <a:solidFill>
                      <a:srgbClr val="231F20"/>
                    </a:solidFill>
                    <a:latin typeface="TimesTen-Roman"/>
                  </a:rPr>
                </a:br>
                <a:br>
                  <a:rPr lang="en-US" sz="1600" dirty="0">
                    <a:solidFill>
                      <a:srgbClr val="231F20"/>
                    </a:solidFill>
                    <a:latin typeface="TimesTen-Roman"/>
                  </a:rPr>
                </a:br>
                <a:endParaRPr lang="en-US" sz="1600" dirty="0">
                  <a:solidFill>
                    <a:srgbClr val="231F20"/>
                  </a:solidFill>
                  <a:latin typeface="TimesTen-Roman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63E8E-EAE0-9670-C95E-6E3477021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" y="1253331"/>
                <a:ext cx="9760858" cy="4351338"/>
              </a:xfrm>
              <a:blipFill>
                <a:blip r:embed="rId2"/>
                <a:stretch>
                  <a:fillRect l="-1124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396CBD-44CB-F0DF-F71E-E052B46C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81039">
            <a:off x="9945952" y="432867"/>
            <a:ext cx="1855107" cy="152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47987-C8F6-35C2-78F9-F1BD28855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709" y="3781929"/>
            <a:ext cx="2619891" cy="2813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3AA8E-644F-E436-C75E-B343B8B01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1745187"/>
            <a:ext cx="13239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A647-1BF2-35A8-B259-9B5CBA46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venirLTStd-Heavy"/>
              </a:rPr>
              <a:t>Equivalent Couples</a:t>
            </a:r>
            <a:r>
              <a:rPr lang="en-US" sz="1800" b="0" i="0" dirty="0">
                <a:solidFill>
                  <a:srgbClr val="F47920"/>
                </a:solidFill>
                <a:effectLst/>
                <a:latin typeface="AvenirLTStd-Heavy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79679-844F-15CF-FBD3-29D2F23BD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075886" cy="4351338"/>
          </a:xfrm>
        </p:spPr>
        <p:txBody>
          <a:bodyPr/>
          <a:lstStyle/>
          <a:p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If two couples produce a moment with the </a:t>
            </a:r>
            <a:r>
              <a:rPr lang="en-US" sz="2800" b="0" i="1" dirty="0">
                <a:solidFill>
                  <a:srgbClr val="231F20"/>
                </a:solidFill>
                <a:effectLst/>
                <a:latin typeface="TimesTen-Italic"/>
              </a:rPr>
              <a:t>same magnitude and direction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, then these two couples are </a:t>
            </a:r>
            <a:r>
              <a:rPr lang="en-US" sz="2800" b="0" i="1" dirty="0">
                <a:solidFill>
                  <a:srgbClr val="231F20"/>
                </a:solidFill>
                <a:effectLst/>
                <a:latin typeface="TimesTen-Italic"/>
              </a:rPr>
              <a:t>equivalent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Ex 4: Determine the resultant couple moment of the three couples acting on the plate in Fig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EF3CE-8F35-A8B7-5F8B-5D9C9716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458" y="2578895"/>
            <a:ext cx="5219021" cy="4279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5C6C7-FD47-7B0F-2E8F-5CFE8BA89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62286"/>
            <a:ext cx="7177963" cy="16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1ED653-0E4D-7060-3E78-284AD763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26" y="17088"/>
            <a:ext cx="4533674" cy="2691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532E00-5668-9C34-A00A-4650E8F4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824" y="3261404"/>
            <a:ext cx="5989265" cy="3110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7E00726-DB61-A843-5EAC-6F847B9CAE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0515600" cy="6589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231F20"/>
                    </a:solidFill>
                    <a:latin typeface="TimesTen-Roman"/>
                  </a:rPr>
                  <a:t>couple moments are vectors, their resultant can be determined by vector addition. For example</a:t>
                </a:r>
                <a:r>
                  <a:rPr lang="en-US" sz="1800" dirty="0">
                    <a:solidFill>
                      <a:srgbClr val="231F20"/>
                    </a:solidFill>
                    <a:latin typeface="TimesTen-Roman"/>
                  </a:rPr>
                  <a:t>,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000" dirty="0">
                    <a:solidFill>
                      <a:srgbClr val="231F20"/>
                    </a:solidFill>
                    <a:latin typeface="TimesTen-Roman"/>
                  </a:rPr>
                  <a:t>Ex</a:t>
                </a:r>
                <a:r>
                  <a:rPr lang="ar-EG" sz="3000" dirty="0">
                    <a:solidFill>
                      <a:srgbClr val="231F20"/>
                    </a:solidFill>
                    <a:latin typeface="TimesTen-Roman"/>
                  </a:rPr>
                  <a:t>5</a:t>
                </a:r>
                <a:r>
                  <a:rPr lang="en-US" sz="3000" dirty="0">
                    <a:solidFill>
                      <a:srgbClr val="231F20"/>
                    </a:solidFill>
                    <a:latin typeface="TimesTen-Roman"/>
                  </a:rPr>
                  <a:t>: The gear reducer is subjected to the couple moments shown. Determine the resultant couple moment and specify its magnitude and coordinate direction angles.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60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7E00726-DB61-A843-5EAC-6F847B9C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515600" cy="6589486"/>
              </a:xfrm>
              <a:prstGeom prst="rect">
                <a:avLst/>
              </a:prstGeom>
              <a:blipFill>
                <a:blip r:embed="rId5"/>
                <a:stretch>
                  <a:fillRect l="-1333" t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20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1333-DCB7-5E83-00F7-B22CEF9B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089CF"/>
                </a:solidFill>
                <a:effectLst/>
                <a:latin typeface="AvenirLTStd-Heavy"/>
              </a:rPr>
              <a:t>Simplification of a Force and Couple System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155F-A566-1632-E7D6-78FB5175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08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Sometimes it is convenient to reduce a system of forces and couple moments acting on a body to a simpler form by replacing it with an equivalent system, consisting of a single resultant force acting at a specific point and a resultant couple moment.</a:t>
            </a:r>
          </a:p>
          <a:p>
            <a:r>
              <a:rPr lang="en-US" dirty="0"/>
              <a:t>If the force is applied on </a:t>
            </a:r>
          </a:p>
          <a:p>
            <a:r>
              <a:rPr lang="en-US" dirty="0"/>
              <a:t>Force F has now been moved from A to B (line of action of the force </a:t>
            </a:r>
            <a:br>
              <a:rPr lang="en-US" dirty="0"/>
            </a:br>
            <a:r>
              <a:rPr lang="en-US" dirty="0"/>
              <a:t>) without modifying its external effects on the stick; i.e., the reaction at the grip remains the same. This demonstrates the principle of transmissibility, which states that a force acting on a body (stick) is a sliding vector since it can be applied at any point along its line of action.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B3334-8605-095A-8024-0B0EA323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4" y="5099418"/>
            <a:ext cx="11976326" cy="17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103E-601E-3B2E-8D6D-9EA3DC3A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If </a:t>
            </a:r>
            <a:r>
              <a:rPr lang="en-US" sz="2800" b="1" i="0" dirty="0">
                <a:solidFill>
                  <a:srgbClr val="231F20"/>
                </a:solidFill>
                <a:effectLst/>
                <a:latin typeface="TimesTen-Bold"/>
              </a:rPr>
              <a:t>F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is applied perpendicular to the stick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90AB7-2308-67BE-695F-C3627E8B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6" y="2488974"/>
            <a:ext cx="11186768" cy="18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A17A-7A22-2E42-7720-00EB78AE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b="0" i="0" dirty="0">
                <a:solidFill>
                  <a:srgbClr val="F47920"/>
                </a:solidFill>
                <a:effectLst/>
                <a:latin typeface="AvenirLTStd-Heavy"/>
              </a:rPr>
              <a:t>System of Forces and Couple Moments.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42A9-8C45-7CFB-4866-21B8587DA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Using the above method, a system of several forces and couple moments acting on a body can be reduced to an equivalent single resultant force acting at a point </a:t>
            </a:r>
            <a:r>
              <a:rPr lang="en-US" sz="2800" b="0" i="1" dirty="0">
                <a:solidFill>
                  <a:srgbClr val="231F20"/>
                </a:solidFill>
                <a:effectLst/>
                <a:latin typeface="TimesTen-Italic"/>
              </a:rPr>
              <a:t>O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Ten-Roman"/>
              </a:rPr>
              <a:t>and a resultant couple moment. For example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B73B4-9850-1915-8F6F-C04C0863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906"/>
            <a:ext cx="3851675" cy="2742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51704-7846-7E04-DFF4-3E197607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09" y="3048906"/>
            <a:ext cx="3108958" cy="2555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3C40F-05B6-A3B8-D359-1E46F875C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327" y="2711328"/>
            <a:ext cx="2014717" cy="3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0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1CB62-8049-A994-8BED-7004F593D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/>
              <a:lstStyle/>
              <a:p>
                <a:r>
                  <a:rPr lang="en-US" dirty="0"/>
                  <a:t>Ex </a:t>
                </a:r>
                <a:r>
                  <a:rPr lang="ar-EG" dirty="0"/>
                  <a:t>6</a:t>
                </a:r>
                <a:r>
                  <a:rPr lang="en-US" dirty="0"/>
                  <a:t>: Replace the loading system by an equivalent resultant force and couple moment acting at point 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1CB62-8049-A994-8BED-7004F593D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900" t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1071F3-0C24-D51D-6C55-3E8366B5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8044" y="696005"/>
            <a:ext cx="4613956" cy="35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5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245B-455B-B96F-5612-F148ECD9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4400" b="0" i="0" dirty="0">
                <a:solidFill>
                  <a:srgbClr val="F47920"/>
                </a:solidFill>
                <a:effectLst/>
                <a:latin typeface="AvenirLTStd-Heavy"/>
              </a:rPr>
              <a:t>Reduction to a Wrench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6DED-B669-7136-5AE8-0C1AAE87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5EB0E-272E-759F-C822-4BEC51342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129" y="2684462"/>
            <a:ext cx="10515600" cy="4025406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592D723-3845-8273-9EF3-9903350B8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0"/>
            <a:ext cx="2335326" cy="225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645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C92E2-7FBC-90F0-08FD-B9D103FF1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6315"/>
                <a:ext cx="10515600" cy="68905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Ex 6: Replace the three forces acting on the plate by a wrench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989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b="0" dirty="0"/>
                  <a:t> 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begChr m:val="‖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3070.86 </a:t>
                </a:r>
                <a:r>
                  <a:rPr lang="en-US" dirty="0" err="1"/>
                  <a:t>N.m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d>
                          <m:dPr>
                            <m:begChr m:val="‖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/>
                            </m:d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begChr m:val="‖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3.1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1550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2480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d>
                          <m:dPr>
                            <m:begChr m:val="‖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/>
                            </m:d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C92E2-7FBC-90F0-08FD-B9D103FF1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315"/>
                <a:ext cx="10515600" cy="6890542"/>
              </a:xfrm>
              <a:blipFill>
                <a:blip r:embed="rId2"/>
                <a:stretch>
                  <a:fillRect l="-1159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4CF089-CC48-FA25-2D2A-48DEDC538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0789" y="2600632"/>
            <a:ext cx="5151211" cy="401076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9539F3C-3255-A651-40FD-CBDBC2F2A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0"/>
            <a:ext cx="2335326" cy="225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18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2B81E4D-B77F-22A5-D3F1-D6D4CF4D5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17" y="756978"/>
            <a:ext cx="4789714" cy="4618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7A7368-8212-2516-3709-65F869815915}"/>
              </a:ext>
            </a:extLst>
          </p:cNvPr>
          <p:cNvSpPr txBox="1">
            <a:spLocks/>
          </p:cNvSpPr>
          <p:nvPr/>
        </p:nvSpPr>
        <p:spPr>
          <a:xfrm>
            <a:off x="3410858" y="3866500"/>
            <a:ext cx="3189515" cy="165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lackadder ITC" panose="04020505051007020D02" pitchFamily="82" charset="0"/>
              </a:rPr>
              <a:t>Thank you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lackadder ITC" panose="04020505051007020D02" pitchFamily="82" charset="0"/>
              </a:rPr>
              <a:t>Dr Abdullah Zaher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E3F1F-F6DF-BEDD-53F0-F56949FAE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981" y="-1"/>
            <a:ext cx="1609362" cy="2278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41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DF2E-ADDE-49FF-8E76-38E88DC2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045"/>
            <a:ext cx="10515600" cy="1325563"/>
          </a:xfrm>
        </p:spPr>
        <p:txBody>
          <a:bodyPr/>
          <a:lstStyle/>
          <a:p>
            <a:r>
              <a:rPr lang="en-US" sz="4400" b="0" i="0" dirty="0">
                <a:effectLst/>
                <a:latin typeface="AvenirLTStd-Heavy"/>
              </a:rPr>
              <a:t>Moment of a Force—Scalar Formulation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in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8F3AB-94D5-4642-A2C6-3B5FECB76A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77258"/>
                <a:ext cx="12192000" cy="487069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900" dirty="0"/>
              </a:p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 arm 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perpendicular distance 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axis at point </a:t>
                </a:r>
                <a:r>
                  <a:rPr lang="en-US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line of action of the force.</a:t>
                </a:r>
              </a:p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of moment magnitude consist of force times distance, e.g., N . m or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ft.</a:t>
                </a:r>
              </a:p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Direction.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by its moment axis, which is perpendicular to the plane that contains the force F and its moment arm d. The right-hand rule is used to establish the sense of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Resultant Moment.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600" dirty="0"/>
                </a:br>
                <a:br>
                  <a:rPr lang="en-US" sz="3600" dirty="0"/>
                </a:br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8F3AB-94D5-4642-A2C6-3B5FECB76A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7258"/>
                <a:ext cx="12192000" cy="4870694"/>
              </a:xfrm>
              <a:blipFill>
                <a:blip r:embed="rId2"/>
                <a:stretch>
                  <a:fillRect l="-850" r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480BDB-274E-4462-BC50-EACE15550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8612" y="3802743"/>
            <a:ext cx="2933700" cy="2992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EA0F5-D0ED-490E-955F-528266C10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4939" y="4219991"/>
            <a:ext cx="2933700" cy="2721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BBDA2-8205-EF4F-9676-1AC61DF6E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764" y="4223620"/>
            <a:ext cx="2924175" cy="24574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3D68C6-6329-6B61-F740-0E2F35D325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14" y="0"/>
            <a:ext cx="1814286" cy="1749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0727-2B68-5F3F-F177-02F08587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B0848-1FE3-E737-369E-19710250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7931" y="365124"/>
            <a:ext cx="5513501" cy="5527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09BF3-2C90-31E8-0393-C90B4308D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661376" cy="66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2F563-BA02-423F-954C-547F87CC3B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/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Example1: Determine the resultant moment of the four forces acting on the rod shown in Fig. about point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32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∗(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</m:oMath>
                </a14:m>
                <a:endParaRPr lang="en-US" sz="32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2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334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334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E2F563-BA02-423F-954C-547F87CC3B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750" r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584AAF6-DCC8-422D-8AF6-552704F84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4536" y="2293729"/>
            <a:ext cx="6127464" cy="4241983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1EFF407D-1435-48A7-8901-2F21EF770C02}"/>
              </a:ext>
            </a:extLst>
          </p:cNvPr>
          <p:cNvSpPr/>
          <p:nvPr/>
        </p:nvSpPr>
        <p:spPr>
          <a:xfrm>
            <a:off x="2889861" y="3173157"/>
            <a:ext cx="284814" cy="749508"/>
          </a:xfrm>
          <a:prstGeom prst="curved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0866-CF43-47BA-B62A-EDA59697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7" y="171586"/>
            <a:ext cx="9458324" cy="1507067"/>
          </a:xfrm>
        </p:spPr>
        <p:txBody>
          <a:bodyPr/>
          <a:lstStyle/>
          <a:p>
            <a:r>
              <a:rPr lang="en-US" dirty="0">
                <a:latin typeface="AvenirLTStd-Heavy"/>
              </a:rPr>
              <a:t>Moment of a Force—Vector</a:t>
            </a:r>
            <a:r>
              <a:rPr lang="ar-EG" dirty="0">
                <a:latin typeface="AvenirLTStd-Heavy"/>
              </a:rPr>
              <a:t> </a:t>
            </a:r>
            <a:r>
              <a:rPr lang="en-US" dirty="0">
                <a:latin typeface="AvenirLTStd-Heavy"/>
              </a:rPr>
              <a:t>Formulation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E8E6F-911E-454C-B1BA-EE036E0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055" y="1690688"/>
            <a:ext cx="9458325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531A4-6AEA-44C0-B4A6-0A6D8C6C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17" y="2830513"/>
            <a:ext cx="4819650" cy="371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DD1FB7-C1CD-48F5-96B8-827F9943E575}"/>
              </a:ext>
            </a:extLst>
          </p:cNvPr>
          <p:cNvSpPr/>
          <p:nvPr/>
        </p:nvSpPr>
        <p:spPr>
          <a:xfrm>
            <a:off x="2206171" y="4130159"/>
            <a:ext cx="9768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moment arm is the vector directed from the moment impact point and that point in step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0BD35-04CE-41DC-A4A1-82B5027F6F0E}"/>
              </a:ext>
            </a:extLst>
          </p:cNvPr>
          <p:cNvSpPr/>
          <p:nvPr/>
        </p:nvSpPr>
        <p:spPr>
          <a:xfrm>
            <a:off x="1410054" y="3213812"/>
            <a:ext cx="787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choose a point located on the line action of the force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00A40-F071-435B-82CA-734B4998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67" y="3748822"/>
            <a:ext cx="68580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6B1F8-3F3F-4327-9285-40C47FF43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574" y="5044930"/>
            <a:ext cx="9372600" cy="60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006DEE-6CA4-4960-B25E-B64E1B49BEDF}"/>
              </a:ext>
            </a:extLst>
          </p:cNvPr>
          <p:cNvSpPr/>
          <p:nvPr/>
        </p:nvSpPr>
        <p:spPr>
          <a:xfrm>
            <a:off x="315574" y="5629439"/>
            <a:ext cx="94339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Using a cross product to find the moment about that </a:t>
            </a:r>
          </a:p>
          <a:p>
            <a:r>
              <a:rPr lang="en-US" sz="2800" dirty="0"/>
              <a:t>determined point</a:t>
            </a:r>
          </a:p>
        </p:txBody>
      </p:sp>
    </p:spTree>
    <p:extLst>
      <p:ext uri="{BB962C8B-B14F-4D97-AF65-F5344CB8AC3E}">
        <p14:creationId xmlns:p14="http://schemas.microsoft.com/office/powerpoint/2010/main" val="23788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5"/>
    </mc:Choice>
    <mc:Fallback xmlns="">
      <p:transition spd="slow" advTm="1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86130F-8906-4C85-9329-B4F026E1E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46" y="348970"/>
            <a:ext cx="3409950" cy="485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4AE2D7-93A8-41C5-AEB0-7E066CC34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3" y="933230"/>
            <a:ext cx="3314700" cy="136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411E3-A583-4A6A-88D3-E83F122AB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796" y="885603"/>
            <a:ext cx="379095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80C39-1BC2-43E2-9754-7CD13C89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49" y="1271367"/>
            <a:ext cx="1666875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8443B-13A9-4BAA-B680-3E907EBDF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30950"/>
            <a:ext cx="386715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04BC5-0841-40AA-8EC7-96C18F29B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796" y="2171479"/>
            <a:ext cx="2552700" cy="117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35022-8122-4F21-9E39-3416079C5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852" y="2530950"/>
            <a:ext cx="38100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D6529-222F-450D-8ACA-554D14D58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2225" y="2935762"/>
            <a:ext cx="2009775" cy="314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46842-E38F-48AE-A5C7-EF099C3619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738" y="3728621"/>
            <a:ext cx="8743950" cy="476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8E6863-275B-4EDE-A56C-146E467AA0A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123760" y="4280040"/>
              <a:ext cx="6386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8E6863-275B-4EDE-A56C-146E467AA0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07920" y="4216680"/>
                <a:ext cx="66996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7"/>
    </mc:Choice>
    <mc:Fallback xmlns="">
      <p:transition spd="slow" advTm="2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FC28-3D48-42A9-B68F-F8F973B4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443524"/>
            <a:ext cx="10515600" cy="4071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LTStd-Heavy"/>
              </a:rPr>
              <a:t>Moment of a Force—Vector</a:t>
            </a:r>
            <a:r>
              <a:rPr lang="ar-EG" dirty="0">
                <a:latin typeface="AvenirLTStd-Heavy"/>
              </a:rPr>
              <a:t> </a:t>
            </a:r>
            <a:r>
              <a:rPr lang="en-US" dirty="0">
                <a:latin typeface="AvenirLTStd-Heavy"/>
              </a:rPr>
              <a:t>Formulation</a:t>
            </a:r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9800A0-AA85-4B25-A317-99A3F7F84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14" y="850704"/>
            <a:ext cx="5763429" cy="3877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632B95-5B1D-45B8-9F81-E7CFD62F185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73560" y="3404160"/>
              <a:ext cx="2015640" cy="100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632B95-5B1D-45B8-9F81-E7CFD62F18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7720" y="3340800"/>
                <a:ext cx="2046960" cy="11282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D8383E5-AE33-4A3E-91E5-7A769EBCB8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6"/>
    </mc:Choice>
    <mc:Fallback xmlns="">
      <p:transition spd="slow" advTm="23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FC28-3D48-42A9-B68F-F8F973B4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114"/>
            <a:ext cx="10515600" cy="40718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Moment of a force</a:t>
            </a:r>
            <a:br>
              <a:rPr lang="en-US" b="1" i="1" u="sng" dirty="0"/>
            </a:br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A07E08-59A1-4AC3-A796-64985F44A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4295"/>
            <a:ext cx="5257799" cy="355990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3316407-47F2-40E7-86E2-E617E46AC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0"/>
    </mc:Choice>
    <mc:Fallback xmlns="">
      <p:transition spd="slow" advTm="1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1276</Words>
  <Application>Microsoft Office PowerPoint</Application>
  <PresentationFormat>Widescreen</PresentationFormat>
  <Paragraphs>107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AvenirLTStd-Heavy</vt:lpstr>
      <vt:lpstr>Blackadder ITC</vt:lpstr>
      <vt:lpstr>Calibri</vt:lpstr>
      <vt:lpstr>Calibri Light</vt:lpstr>
      <vt:lpstr>Cambria Math</vt:lpstr>
      <vt:lpstr>Times New Roman</vt:lpstr>
      <vt:lpstr>Times-Italic</vt:lpstr>
      <vt:lpstr>Times-Roman</vt:lpstr>
      <vt:lpstr>TimesTen-Bold</vt:lpstr>
      <vt:lpstr>TimesTen-Italic</vt:lpstr>
      <vt:lpstr>TimesTen-Roman</vt:lpstr>
      <vt:lpstr>Office Theme</vt:lpstr>
      <vt:lpstr>Moment in 2d and 3d</vt:lpstr>
      <vt:lpstr>Items</vt:lpstr>
      <vt:lpstr>Moment of a Force—Scalar Formulation   in 2d</vt:lpstr>
      <vt:lpstr>PowerPoint Presentation</vt:lpstr>
      <vt:lpstr>PowerPoint Presentation</vt:lpstr>
      <vt:lpstr>Moment of a Force—Vector Formulation</vt:lpstr>
      <vt:lpstr>PowerPoint Presentation</vt:lpstr>
      <vt:lpstr>Moment of a Force—Vector Formulation</vt:lpstr>
      <vt:lpstr>Moment of a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Varignon’s theorem</vt:lpstr>
      <vt:lpstr>Moment of a Force about a Specified Axis x,y,z.</vt:lpstr>
      <vt:lpstr>PowerPoint Presentation</vt:lpstr>
      <vt:lpstr>PowerPoint Presentation</vt:lpstr>
      <vt:lpstr>Moment of a line</vt:lpstr>
      <vt:lpstr>Moment of a Couple</vt:lpstr>
      <vt:lpstr>Equivalent Couples. </vt:lpstr>
      <vt:lpstr>PowerPoint Presentation</vt:lpstr>
      <vt:lpstr>Simplification of a Force and Couple System </vt:lpstr>
      <vt:lpstr>PowerPoint Presentation</vt:lpstr>
      <vt:lpstr> System of Forces and Couple Moments. </vt:lpstr>
      <vt:lpstr>PowerPoint Presentation</vt:lpstr>
      <vt:lpstr>  Reduction to a Wrench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of a Force  in 2d and 3d</dc:title>
  <dc:creator>abdullah.zaher@feng.bu.edu.eg</dc:creator>
  <cp:lastModifiedBy>abdullah.zaher@feng.bu.edu.eg</cp:lastModifiedBy>
  <cp:revision>40</cp:revision>
  <dcterms:created xsi:type="dcterms:W3CDTF">2020-11-12T16:50:47Z</dcterms:created>
  <dcterms:modified xsi:type="dcterms:W3CDTF">2022-10-10T00:04:13Z</dcterms:modified>
</cp:coreProperties>
</file>